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notesMasterIdLst>
    <p:notesMasterId r:id="rId12"/>
  </p:notesMasterIdLst>
  <p:sldIdLst>
    <p:sldId id="256" r:id="rId2"/>
    <p:sldId id="257" r:id="rId3"/>
    <p:sldId id="258" r:id="rId4"/>
    <p:sldId id="259" r:id="rId5"/>
    <p:sldId id="260" r:id="rId6"/>
    <p:sldId id="261" r:id="rId7"/>
    <p:sldId id="262" r:id="rId8"/>
    <p:sldId id="265" r:id="rId9"/>
    <p:sldId id="266" r:id="rId10"/>
    <p:sldId id="26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AD4B88-8C35-CCDB-10C6-9D4BB28ECD9C}" v="515" dt="2022-10-13T00:52:01.941"/>
    <p1510:client id="{4C7EC632-471F-57A9-912A-3133FD69B632}" v="17" dt="2022-10-13T12:58:38.829"/>
    <p1510:client id="{7EE7373C-0C83-8A18-1CED-AA2462B93450}" v="1181" dt="2022-10-13T16:45:40.742"/>
    <p1510:client id="{B1E7FD3B-DB6E-3C26-73EE-DA107DA52443}" v="886" dt="2022-10-13T17:22:47.453"/>
    <p1510:client id="{BB10D929-CB45-47D0-AB8C-E6886F001204}" v="25" dt="2022-10-13T00:18:54.234"/>
    <p1510:client id="{BDA310A7-8947-4C67-83C8-B48F216B568E}" v="589" dt="2022-10-13T00:52:32.366"/>
    <p1510:client id="{CB66B379-4F04-1694-4577-8802AC65EF65}" v="17" dt="2022-10-25T18:56:34.760"/>
    <p1510:client id="{F1183227-9E4B-4F6F-A3D6-89C133BF1983}" v="1243" dt="2022-10-13T00:57:09.530"/>
    <p1510:client id="{FE210220-EB4B-DDDA-E686-52D1636B1016}" v="919" dt="2022-10-13T00:47:36.31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1" d="100"/>
          <a:sy n="91" d="100"/>
        </p:scale>
        <p:origin x="779"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jpeg>
</file>

<file path=ppt/media/image5.jpeg>
</file>

<file path=ppt/media/image6.png>
</file>

<file path=ppt/media/image7.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8AF639-056B-4D3B-9D2D-35B7C5D148B6}" type="datetimeFigureOut">
              <a:t>10/25/2022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4C94D6-5D85-4AAB-9ED7-E0F595BD4164}" type="slidenum">
              <a:t>‹#›</a:t>
            </a:fld>
            <a:endParaRPr lang="en-US"/>
          </a:p>
        </p:txBody>
      </p:sp>
    </p:spTree>
    <p:extLst>
      <p:ext uri="{BB962C8B-B14F-4D97-AF65-F5344CB8AC3E}">
        <p14:creationId xmlns:p14="http://schemas.microsoft.com/office/powerpoint/2010/main" val="20346456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Introduction </a:t>
            </a:r>
            <a:br>
              <a:rPr lang="en-US">
                <a:cs typeface="+mn-lt"/>
              </a:rPr>
            </a:br>
            <a:r>
              <a:rPr lang="en-US"/>
              <a:t>o These slides are your “Elevator” Talk (you MUST transfer enough information at this </a:t>
            </a:r>
            <a:br>
              <a:rPr lang="en-US">
                <a:cs typeface="+mn-lt"/>
              </a:rPr>
            </a:br>
            <a:r>
              <a:rPr lang="en-US"/>
              <a:t>time, so the audience can walk away from the presentation, and still know what your </a:t>
            </a:r>
            <a:br>
              <a:rPr lang="en-US">
                <a:cs typeface="+mn-lt"/>
              </a:rPr>
            </a:br>
            <a:r>
              <a:rPr lang="en-US"/>
              <a:t>project is all about, and what you have accomplished, this is also known as the “60,000 </a:t>
            </a:r>
            <a:br>
              <a:rPr lang="en-US">
                <a:cs typeface="+mn-lt"/>
              </a:rPr>
            </a:br>
            <a:r>
              <a:rPr lang="en-US"/>
              <a:t>feet view” of your project) </a:t>
            </a:r>
            <a:br>
              <a:rPr lang="en-US">
                <a:cs typeface="+mn-lt"/>
              </a:rPr>
            </a:br>
            <a:r>
              <a:rPr lang="en-US"/>
              <a:t>o What is the project benefit to society </a:t>
            </a:r>
            <a:br>
              <a:rPr lang="en-US">
                <a:cs typeface="+mn-lt"/>
              </a:rPr>
            </a:br>
            <a:r>
              <a:rPr lang="en-US">
                <a:cs typeface="+mn-lt"/>
              </a:rPr>
              <a:t>o Why it is important to have such product </a:t>
            </a:r>
            <a:endParaRPr lang="en-US"/>
          </a:p>
        </p:txBody>
      </p:sp>
      <p:sp>
        <p:nvSpPr>
          <p:cNvPr id="4" name="Slide Number Placeholder 3"/>
          <p:cNvSpPr>
            <a:spLocks noGrp="1"/>
          </p:cNvSpPr>
          <p:nvPr>
            <p:ph type="sldNum" sz="quarter" idx="5"/>
          </p:nvPr>
        </p:nvSpPr>
        <p:spPr/>
        <p:txBody>
          <a:bodyPr/>
          <a:lstStyle/>
          <a:p>
            <a:fld id="{204C94D6-5D85-4AAB-9ED7-E0F595BD4164}" type="slidenum">
              <a:t>2</a:t>
            </a:fld>
            <a:endParaRPr lang="en-US"/>
          </a:p>
        </p:txBody>
      </p:sp>
    </p:spTree>
    <p:extLst>
      <p:ext uri="{BB962C8B-B14F-4D97-AF65-F5344CB8AC3E}">
        <p14:creationId xmlns:p14="http://schemas.microsoft.com/office/powerpoint/2010/main" val="10359949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Design Considerations </a:t>
            </a:r>
            <a:br>
              <a:rPr lang="en-US">
                <a:cs typeface="+mn-lt"/>
              </a:rPr>
            </a:br>
            <a:r>
              <a:rPr lang="en-US"/>
              <a:t>o Assumptions, dependencies </a:t>
            </a:r>
            <a:br>
              <a:rPr lang="en-US">
                <a:cs typeface="+mn-lt"/>
              </a:rPr>
            </a:br>
            <a:r>
              <a:rPr lang="en-US"/>
              <a:t>o General Constraints </a:t>
            </a:r>
            <a:br>
              <a:rPr lang="en-US">
                <a:cs typeface="+mn-lt"/>
              </a:rPr>
            </a:br>
            <a:r>
              <a:rPr lang="en-US"/>
              <a:t>o Industrial Standards Followed (if there are any) </a:t>
            </a:r>
            <a:br>
              <a:rPr lang="en-US">
                <a:cs typeface="+mn-lt"/>
              </a:rPr>
            </a:br>
            <a:r>
              <a:rPr lang="en-US"/>
              <a:t>o Safety constraints and considerations </a:t>
            </a:r>
            <a:br>
              <a:rPr lang="en-US">
                <a:cs typeface="+mn-lt"/>
              </a:rPr>
            </a:br>
            <a:r>
              <a:rPr lang="en-US"/>
              <a:t>o Other </a:t>
            </a:r>
          </a:p>
        </p:txBody>
      </p:sp>
      <p:sp>
        <p:nvSpPr>
          <p:cNvPr id="4" name="Slide Number Placeholder 3"/>
          <p:cNvSpPr>
            <a:spLocks noGrp="1"/>
          </p:cNvSpPr>
          <p:nvPr>
            <p:ph type="sldNum" sz="quarter" idx="5"/>
          </p:nvPr>
        </p:nvSpPr>
        <p:spPr/>
        <p:txBody>
          <a:bodyPr/>
          <a:lstStyle/>
          <a:p>
            <a:fld id="{204C94D6-5D85-4AAB-9ED7-E0F595BD4164}" type="slidenum">
              <a:t>3</a:t>
            </a:fld>
            <a:endParaRPr lang="en-US"/>
          </a:p>
        </p:txBody>
      </p:sp>
    </p:spTree>
    <p:extLst>
      <p:ext uri="{BB962C8B-B14F-4D97-AF65-F5344CB8AC3E}">
        <p14:creationId xmlns:p14="http://schemas.microsoft.com/office/powerpoint/2010/main" val="17396488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System Architecture: Start at the high level of abstractions, and then get to the detail. </a:t>
            </a:r>
            <a:br>
              <a:rPr lang="en-US">
                <a:cs typeface="+mn-lt"/>
              </a:rPr>
            </a:br>
            <a:r>
              <a:rPr lang="en-US"/>
              <a:t>o Architectural Diagram / Details </a:t>
            </a:r>
            <a:br>
              <a:rPr lang="en-US">
                <a:cs typeface="+mn-lt"/>
              </a:rPr>
            </a:br>
            <a:r>
              <a:rPr lang="en-US"/>
              <a:t>o Description of major sub-systems </a:t>
            </a:r>
            <a:br>
              <a:rPr lang="en-US">
                <a:cs typeface="+mn-lt"/>
              </a:rPr>
            </a:br>
            <a:r>
              <a:rPr lang="en-US"/>
              <a:t>o Communication Architecture </a:t>
            </a:r>
          </a:p>
        </p:txBody>
      </p:sp>
      <p:sp>
        <p:nvSpPr>
          <p:cNvPr id="4" name="Slide Number Placeholder 3"/>
          <p:cNvSpPr>
            <a:spLocks noGrp="1"/>
          </p:cNvSpPr>
          <p:nvPr>
            <p:ph type="sldNum" sz="quarter" idx="5"/>
          </p:nvPr>
        </p:nvSpPr>
        <p:spPr/>
        <p:txBody>
          <a:bodyPr/>
          <a:lstStyle/>
          <a:p>
            <a:fld id="{204C94D6-5D85-4AAB-9ED7-E0F595BD4164}" type="slidenum">
              <a:t>4</a:t>
            </a:fld>
            <a:endParaRPr lang="en-US"/>
          </a:p>
        </p:txBody>
      </p:sp>
    </p:spTree>
    <p:extLst>
      <p:ext uri="{BB962C8B-B14F-4D97-AF65-F5344CB8AC3E}">
        <p14:creationId xmlns:p14="http://schemas.microsoft.com/office/powerpoint/2010/main" val="14149869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Sub-System Design: Start at the high level of abstraction, then get to the detail as you move </a:t>
            </a:r>
            <a:br>
              <a:rPr lang="en-US">
                <a:cs typeface="+mn-lt"/>
              </a:rPr>
            </a:br>
            <a:r>
              <a:rPr lang="en-US"/>
              <a:t>through your presentation. </a:t>
            </a:r>
            <a:br>
              <a:rPr lang="en-US">
                <a:cs typeface="+mn-lt"/>
              </a:rPr>
            </a:br>
            <a:r>
              <a:rPr lang="en-US"/>
              <a:t>o Overview </a:t>
            </a:r>
            <a:br>
              <a:rPr lang="en-US">
                <a:cs typeface="+mn-lt"/>
              </a:rPr>
            </a:br>
            <a:r>
              <a:rPr lang="en-US"/>
              <a:t>o Software Class Diagram(s) (high level) – or – Hardware Diagram(s) (high level) </a:t>
            </a:r>
            <a:br>
              <a:rPr lang="en-US">
                <a:cs typeface="+mn-lt"/>
              </a:rPr>
            </a:br>
            <a:r>
              <a:rPr lang="en-US"/>
              <a:t>o Interfaces / Exports </a:t>
            </a:r>
            <a:br>
              <a:rPr lang="en-US">
                <a:cs typeface="+mn-lt"/>
              </a:rPr>
            </a:br>
            <a:r>
              <a:rPr lang="en-US"/>
              <a:t>o Parts budget (if needed) </a:t>
            </a:r>
          </a:p>
        </p:txBody>
      </p:sp>
      <p:sp>
        <p:nvSpPr>
          <p:cNvPr id="4" name="Slide Number Placeholder 3"/>
          <p:cNvSpPr>
            <a:spLocks noGrp="1"/>
          </p:cNvSpPr>
          <p:nvPr>
            <p:ph type="sldNum" sz="quarter" idx="5"/>
          </p:nvPr>
        </p:nvSpPr>
        <p:spPr/>
        <p:txBody>
          <a:bodyPr/>
          <a:lstStyle/>
          <a:p>
            <a:fld id="{204C94D6-5D85-4AAB-9ED7-E0F595BD4164}" type="slidenum">
              <a:t>5</a:t>
            </a:fld>
            <a:endParaRPr lang="en-US"/>
          </a:p>
        </p:txBody>
      </p:sp>
    </p:spTree>
    <p:extLst>
      <p:ext uri="{BB962C8B-B14F-4D97-AF65-F5344CB8AC3E}">
        <p14:creationId xmlns:p14="http://schemas.microsoft.com/office/powerpoint/2010/main" val="27609209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Remember to shout-out Ian for the time off.</a:t>
            </a:r>
          </a:p>
        </p:txBody>
      </p:sp>
      <p:sp>
        <p:nvSpPr>
          <p:cNvPr id="4" name="Slide Number Placeholder 3"/>
          <p:cNvSpPr>
            <a:spLocks noGrp="1"/>
          </p:cNvSpPr>
          <p:nvPr>
            <p:ph type="sldNum" sz="quarter" idx="5"/>
          </p:nvPr>
        </p:nvSpPr>
        <p:spPr/>
        <p:txBody>
          <a:bodyPr/>
          <a:lstStyle/>
          <a:p>
            <a:fld id="{204C94D6-5D85-4AAB-9ED7-E0F595BD4164}" type="slidenum">
              <a:t>6</a:t>
            </a:fld>
            <a:endParaRPr lang="en-US"/>
          </a:p>
        </p:txBody>
      </p:sp>
    </p:spTree>
    <p:extLst>
      <p:ext uri="{BB962C8B-B14F-4D97-AF65-F5344CB8AC3E}">
        <p14:creationId xmlns:p14="http://schemas.microsoft.com/office/powerpoint/2010/main" val="38000899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838200" y="1122363"/>
            <a:ext cx="9829800" cy="2387600"/>
          </a:xfrm>
        </p:spPr>
        <p:txBody>
          <a:bodyPr anchor="b">
            <a:normAutofit/>
          </a:bodyPr>
          <a:lstStyle>
            <a:lvl1pPr algn="l">
              <a:defRPr sz="5200"/>
            </a:lvl1pPr>
          </a:lstStyle>
          <a:p>
            <a:r>
              <a:rPr lang="en-US"/>
              <a:t>Click to edit Master title style</a:t>
            </a:r>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838200" y="3602038"/>
            <a:ext cx="9829800" cy="1655762"/>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838200" y="136525"/>
            <a:ext cx="2743200" cy="365125"/>
          </a:xfrm>
        </p:spPr>
        <p:txBody>
          <a:bodyPr/>
          <a:lstStyle>
            <a:lvl1pPr algn="l">
              <a:defRPr/>
            </a:lvl1pPr>
          </a:lstStyle>
          <a:p>
            <a:fld id="{9549D6DC-E1CB-4874-BF52-C3407230D20E}" type="datetime1">
              <a:rPr lang="en-US" smtClean="0"/>
              <a:t>10/25/2022</a:t>
            </a:fld>
            <a:endParaRPr lang="en-US"/>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838200"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968044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F7701D81-C4B9-4A87-89A7-22E29E6C9200}" type="datetime1">
              <a:rPr lang="en-US" smtClean="0"/>
              <a:t>10/25/2022</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073164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8724900" y="731520"/>
            <a:ext cx="2628900" cy="5378070"/>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838200" y="731520"/>
            <a:ext cx="7734300" cy="537807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EE307718-69F7-427E-95A3-C1246AF46913}" type="datetime1">
              <a:rPr lang="en-US" smtClean="0"/>
              <a:t>10/25/2022</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9197380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p:txBody>
          <a:bodyPr/>
          <a:lstStyle/>
          <a:p>
            <a:fld id="{48913E51-B7F7-4C24-B8E3-5471755DC0E0}" type="datetime1">
              <a:rPr lang="en-US" smtClean="0"/>
              <a:t>10/25/2022</a:t>
            </a:fld>
            <a:endParaRPr lang="en-US"/>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7480353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831850" y="1709738"/>
            <a:ext cx="10515600" cy="2852737"/>
          </a:xfrm>
        </p:spPr>
        <p:txBody>
          <a:bodyPr anchor="b">
            <a:normAutofit/>
          </a:bodyPr>
          <a:lstStyle>
            <a:lvl1pPr>
              <a:defRPr sz="5200"/>
            </a:lvl1pPr>
          </a:lstStyle>
          <a:p>
            <a:r>
              <a:rPr lang="en-US"/>
              <a:t>Click to edit Master title style</a:t>
            </a:r>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831850" y="4589463"/>
            <a:ext cx="10515600" cy="1500187"/>
          </a:xfrm>
        </p:spPr>
        <p:txBody>
          <a:bodyPr>
            <a:normAutofit/>
          </a:bodyPr>
          <a:lstStyle>
            <a:lvl1pPr marL="0" indent="0">
              <a:buNone/>
              <a:defRPr sz="2000">
                <a:solidFill>
                  <a:schemeClr val="tx2">
                    <a:lumMod val="60000"/>
                    <a:lumOff val="4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DA91A59F-D956-4598-A3C1-AE72A5387751}" type="datetime1">
              <a:rPr lang="en-US" smtClean="0"/>
              <a:t>10/25/2022</a:t>
            </a:fld>
            <a:endParaRPr lang="en-US"/>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8332563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838200" y="2195847"/>
            <a:ext cx="5181600" cy="3981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6172200" y="2195847"/>
            <a:ext cx="5181600" cy="3981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D70BBD69-7BD3-4731-8064-242619E92CBE}" type="datetime1">
              <a:rPr lang="en-US" smtClean="0"/>
              <a:t>10/25/2022</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407132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839788" y="731520"/>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839788" y="2149131"/>
            <a:ext cx="5157787" cy="693696"/>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839788" y="2910625"/>
            <a:ext cx="5157787" cy="310056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6172200" y="2149131"/>
            <a:ext cx="5183188" cy="693696"/>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6172200" y="2910625"/>
            <a:ext cx="5183188" cy="310056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38BD77D9-239F-488B-9358-023C46BC7084}" type="datetime1">
              <a:rPr lang="en-US" smtClean="0"/>
              <a:t>10/25/2022</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40198939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838200" y="731520"/>
            <a:ext cx="10515600" cy="1325563"/>
          </a:xfrm>
        </p:spPr>
        <p:txBody>
          <a:bodyPr/>
          <a:lstStyle/>
          <a:p>
            <a:r>
              <a:rPr lang="en-US"/>
              <a:t>Click to edit Master title style</a:t>
            </a:r>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1EE61C24-7140-4FDE-92F3-654C6E2D3C1C}" type="datetime1">
              <a:rPr lang="en-US" smtClean="0"/>
              <a:t>10/25/2022</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2379515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DC4D6ACF-ECB9-4B5F-A429-08B8AC75E8EF}" type="datetime1">
              <a:rPr lang="en-US" smtClean="0"/>
              <a:t>10/25/2022</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4091439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839788" y="731520"/>
            <a:ext cx="3932237" cy="2346326"/>
          </a:xfrm>
        </p:spPr>
        <p:txBody>
          <a:bodyPr anchor="b">
            <a:noAutofit/>
          </a:bodyPr>
          <a:lstStyle>
            <a:lvl1pPr>
              <a:defRPr sz="4400"/>
            </a:lvl1pPr>
          </a:lstStyle>
          <a:p>
            <a:r>
              <a:rPr lang="en-US"/>
              <a:t>Click to edit Master title style</a:t>
            </a:r>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731521"/>
            <a:ext cx="6172200" cy="512953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839788" y="3429000"/>
            <a:ext cx="3932237"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788B429B-EE2A-486A-BDB9-0C848B4FAFDD}" type="datetime1">
              <a:rPr lang="en-US" smtClean="0"/>
              <a:t>10/25/2022</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392516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839788" y="731520"/>
            <a:ext cx="3932237" cy="2341564"/>
          </a:xfrm>
        </p:spPr>
        <p:txBody>
          <a:bodyPr anchor="b">
            <a:noAutofit/>
          </a:bodyPr>
          <a:lstStyle>
            <a:lvl1pPr>
              <a:defRPr sz="4400"/>
            </a:lvl1pPr>
          </a:lstStyle>
          <a:p>
            <a:r>
              <a:rPr lang="en-US"/>
              <a:t>Click to edit Master title style</a:t>
            </a:r>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687257"/>
            <a:ext cx="6172200" cy="517379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839788"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8DA5FE4A-CB8D-40AB-BFFC-AAF37EA071CB}" type="datetime1">
              <a:rPr lang="en-US" smtClean="0"/>
              <a:t>10/25/2022</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451625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293296F-4C3A-4530-98F5-F83646ACE913}"/>
              </a:ext>
              <a:ext uri="{C183D7F6-B498-43B3-948B-1728B52AA6E4}">
                <adec:decorative xmlns:adec="http://schemas.microsoft.com/office/drawing/2017/decorative" val="1"/>
              </a:ext>
            </a:extLst>
          </p:cNvPr>
          <p:cNvSpPr/>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p:nvPr/>
        </p:nvGrpSpPr>
        <p:grpSpPr>
          <a:xfrm>
            <a:off x="572" y="-1"/>
            <a:ext cx="12192000" cy="6857996"/>
            <a:chOff x="572" y="-1"/>
            <a:chExt cx="12192000" cy="6857996"/>
          </a:xfrm>
        </p:grpSpPr>
        <p:cxnSp>
          <p:nvCxnSpPr>
            <p:cNvPr id="9" name="Straight Connector 8">
              <a:extLst>
                <a:ext uri="{FF2B5EF4-FFF2-40B4-BE49-F238E27FC236}">
                  <a16:creationId xmlns:a16="http://schemas.microsoft.com/office/drawing/2014/main" id="{D3DD55E4-EA4F-4874-8B5B-6E0EAF4BBFC4}"/>
                </a:ext>
              </a:extLst>
            </p:cNvPr>
            <p:cNvCxnSpPr>
              <a:cxnSpLocks/>
            </p:cNvCxnSpPr>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2950BAF-7673-4138-AEA2-DE7D368CC357}"/>
                </a:ext>
              </a:extLst>
            </p:cNvPr>
            <p:cNvCxnSpPr>
              <a:cxnSpLocks/>
            </p:cNvCxnSpPr>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BE3E2B5-EA1C-415A-941A-843C7EA148E1}"/>
                </a:ext>
              </a:extLst>
            </p:cNvPr>
            <p:cNvCxnSpPr>
              <a:cxnSpLocks/>
            </p:cNvCxnSpPr>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7FA3A6-E398-4576-B6B8-3328028D84B2}"/>
                </a:ext>
              </a:extLst>
            </p:cNvPr>
            <p:cNvCxnSpPr>
              <a:cxnSpLocks/>
            </p:cNvCxnSpPr>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Graphic 33">
              <a:extLst>
                <a:ext uri="{FF2B5EF4-FFF2-40B4-BE49-F238E27FC236}">
                  <a16:creationId xmlns:a16="http://schemas.microsoft.com/office/drawing/2014/main" id="{EFB597D7-65E0-476A-B9EB-3AA6ED33884C}"/>
                </a:ext>
              </a:extLst>
            </p:cNvPr>
            <p:cNvSpPr/>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a:p>
          </p:txBody>
        </p:sp>
        <p:sp>
          <p:nvSpPr>
            <p:cNvPr id="14" name="Graphic 33">
              <a:extLst>
                <a:ext uri="{FF2B5EF4-FFF2-40B4-BE49-F238E27FC236}">
                  <a16:creationId xmlns:a16="http://schemas.microsoft.com/office/drawing/2014/main" id="{11AA060A-BE0E-4687-8F9E-0E2955D9796D}"/>
                </a:ext>
              </a:extLst>
            </p:cNvPr>
            <p:cNvSpPr/>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a:p>
          </p:txBody>
        </p:sp>
      </p:gr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838200" y="727323"/>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838200" y="2189408"/>
            <a:ext cx="10515600" cy="382177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838200" y="136525"/>
            <a:ext cx="2743200" cy="365125"/>
          </a:xfrm>
          <a:prstGeom prst="rect">
            <a:avLst/>
          </a:prstGeom>
        </p:spPr>
        <p:txBody>
          <a:bodyPr vert="horz" lIns="91440" tIns="45720" rIns="91440" bIns="45720" rtlCol="0" anchor="ctr"/>
          <a:lstStyle>
            <a:lvl1pPr algn="l">
              <a:defRPr sz="800" cap="all" spc="150" baseline="0">
                <a:solidFill>
                  <a:schemeClr val="tx2">
                    <a:lumMod val="60000"/>
                    <a:lumOff val="40000"/>
                  </a:schemeClr>
                </a:solidFill>
              </a:defRPr>
            </a:lvl1pPr>
          </a:lstStyle>
          <a:p>
            <a:fld id="{C0517C94-3B1E-4991-BED3-41F8B0158A00}" type="datetime1">
              <a:rPr lang="en-US" smtClean="0"/>
              <a:t>10/25/2022</a:t>
            </a:fld>
            <a:endParaRPr lang="en-US"/>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838200" y="6356350"/>
            <a:ext cx="3450659" cy="365125"/>
          </a:xfrm>
          <a:prstGeom prst="rect">
            <a:avLst/>
          </a:prstGeom>
        </p:spPr>
        <p:txBody>
          <a:bodyPr vert="horz" lIns="91440" tIns="45720" rIns="91440" bIns="45720" rtlCol="0" anchor="ctr"/>
          <a:lstStyle>
            <a:lvl1pPr algn="l">
              <a:defRPr sz="800" cap="all" spc="150" baseline="0">
                <a:solidFill>
                  <a:schemeClr val="tx2">
                    <a:lumMod val="60000"/>
                    <a:lumOff val="40000"/>
                  </a:schemeClr>
                </a:solidFill>
              </a:defRPr>
            </a:lvl1pPr>
          </a:lstStyle>
          <a:p>
            <a:endParaRPr lang="en-US"/>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563467" y="3246434"/>
            <a:ext cx="628533" cy="365125"/>
          </a:xfrm>
          <a:prstGeom prst="rect">
            <a:avLst/>
          </a:prstGeom>
        </p:spPr>
        <p:txBody>
          <a:bodyPr vert="horz" lIns="91440" tIns="45720" rIns="91440" bIns="45720" rtlCol="0" anchor="ctr"/>
          <a:lstStyle>
            <a:lvl1pPr algn="ctr">
              <a:defRPr sz="1100" cap="all" spc="150" baseline="0">
                <a:solidFill>
                  <a:schemeClr val="tx2">
                    <a:lumMod val="60000"/>
                    <a:lumOff val="40000"/>
                  </a:schemeClr>
                </a:solidFill>
              </a:defRPr>
            </a:lvl1pPr>
          </a:lstStyle>
          <a:p>
            <a:fld id="{273BAE12-D270-459D-897B-6833652BB167}" type="slidenum">
              <a:rPr lang="en-US" smtClean="0"/>
              <a:pPr/>
              <a:t>‹#›</a:t>
            </a:fld>
            <a:endParaRPr lang="en-US"/>
          </a:p>
        </p:txBody>
      </p:sp>
    </p:spTree>
    <p:extLst>
      <p:ext uri="{BB962C8B-B14F-4D97-AF65-F5344CB8AC3E}">
        <p14:creationId xmlns:p14="http://schemas.microsoft.com/office/powerpoint/2010/main" val="602335672"/>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sldNum="0" hdr="0" ftr="0" dt="0"/>
  <p:txStyles>
    <p:titleStyle>
      <a:lvl1pPr algn="l" defTabSz="914400" rtl="0" eaLnBrk="1" latinLnBrk="0" hangingPunct="1">
        <a:lnSpc>
          <a:spcPct val="100000"/>
        </a:lnSpc>
        <a:spcBef>
          <a:spcPct val="0"/>
        </a:spcBef>
        <a:buNone/>
        <a:defRPr sz="4400" kern="1200">
          <a:solidFill>
            <a:schemeClr val="tx2">
              <a:lumMod val="60000"/>
              <a:lumOff val="40000"/>
            </a:schemeClr>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1800" kern="1200">
          <a:solidFill>
            <a:schemeClr val="tx2">
              <a:lumMod val="60000"/>
              <a:lumOff val="40000"/>
            </a:schemeClr>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600" kern="1200">
          <a:solidFill>
            <a:schemeClr val="tx2">
              <a:lumMod val="60000"/>
              <a:lumOff val="40000"/>
            </a:schemeClr>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400" kern="1200">
          <a:solidFill>
            <a:schemeClr val="tx2">
              <a:lumMod val="60000"/>
              <a:lumOff val="40000"/>
            </a:schemeClr>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200" kern="1200">
          <a:solidFill>
            <a:schemeClr val="tx2">
              <a:lumMod val="60000"/>
              <a:lumOff val="40000"/>
            </a:schemeClr>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200" kern="1200">
          <a:solidFill>
            <a:schemeClr val="tx2">
              <a:lumMod val="60000"/>
              <a:lumOff val="4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8">
            <a:extLst>
              <a:ext uri="{FF2B5EF4-FFF2-40B4-BE49-F238E27FC236}">
                <a16:creationId xmlns:a16="http://schemas.microsoft.com/office/drawing/2014/main" id="{A38827F1-3359-44F6-9009-43AE2B17FE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
            <a:ext cx="12192001"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10">
            <a:extLst>
              <a:ext uri="{FF2B5EF4-FFF2-40B4-BE49-F238E27FC236}">
                <a16:creationId xmlns:a16="http://schemas.microsoft.com/office/drawing/2014/main" id="{17AFAD67-5350-4773-886F-D6DD7E66D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73465"/>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 descr="Colourful network cables">
            <a:extLst>
              <a:ext uri="{FF2B5EF4-FFF2-40B4-BE49-F238E27FC236}">
                <a16:creationId xmlns:a16="http://schemas.microsoft.com/office/drawing/2014/main" id="{C8B38983-419E-081C-9521-795D1173A965}"/>
              </a:ext>
            </a:extLst>
          </p:cNvPr>
          <p:cNvPicPr>
            <a:picLocks noChangeAspect="1"/>
          </p:cNvPicPr>
          <p:nvPr/>
        </p:nvPicPr>
        <p:blipFill rotWithShape="1">
          <a:blip r:embed="rId2">
            <a:alphaModFix amt="40000"/>
          </a:blip>
          <a:srcRect r="-1" b="15522"/>
          <a:stretch/>
        </p:blipFill>
        <p:spPr>
          <a:xfrm>
            <a:off x="20" y="-1"/>
            <a:ext cx="12189789" cy="6873457"/>
          </a:xfrm>
          <a:prstGeom prst="rect">
            <a:avLst/>
          </a:prstGeom>
          <a:ln w="12700">
            <a:noFill/>
          </a:ln>
        </p:spPr>
      </p:pic>
      <p:grpSp>
        <p:nvGrpSpPr>
          <p:cNvPr id="32" name="Group 12">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
            <a:ext cx="12192000" cy="6857996"/>
            <a:chOff x="572" y="-1"/>
            <a:chExt cx="12192000" cy="6857996"/>
          </a:xfrm>
        </p:grpSpPr>
        <p:cxnSp>
          <p:nvCxnSpPr>
            <p:cNvPr id="14" name="Straight Connector 13">
              <a:extLst>
                <a:ext uri="{FF2B5EF4-FFF2-40B4-BE49-F238E27FC236}">
                  <a16:creationId xmlns:a16="http://schemas.microsoft.com/office/drawing/2014/main" id="{D3DD55E4-EA4F-4874-8B5B-6E0EAF4BBF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2950BAF-7673-4138-AEA2-DE7D368CC3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BE3E2B5-EA1C-415A-941A-843C7EA148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87FA3A6-E398-4576-B6B8-3328028D84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8" name="Graphic 33">
              <a:extLst>
                <a:ext uri="{FF2B5EF4-FFF2-40B4-BE49-F238E27FC236}">
                  <a16:creationId xmlns:a16="http://schemas.microsoft.com/office/drawing/2014/main" id="{EFB597D7-65E0-476A-B9EB-3AA6ED3388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 name="Graphic 33">
              <a:extLst>
                <a:ext uri="{FF2B5EF4-FFF2-40B4-BE49-F238E27FC236}">
                  <a16:creationId xmlns:a16="http://schemas.microsoft.com/office/drawing/2014/main" id="{11AA060A-BE0E-4687-8F9E-0E2955D979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 name="Title 1"/>
          <p:cNvSpPr>
            <a:spLocks noGrp="1"/>
          </p:cNvSpPr>
          <p:nvPr>
            <p:ph type="ctrTitle"/>
          </p:nvPr>
        </p:nvSpPr>
        <p:spPr>
          <a:xfrm>
            <a:off x="841248" y="3429000"/>
            <a:ext cx="7151357" cy="2387600"/>
          </a:xfrm>
        </p:spPr>
        <p:txBody>
          <a:bodyPr anchor="t">
            <a:normAutofit/>
          </a:bodyPr>
          <a:lstStyle/>
          <a:p>
            <a:r>
              <a:rPr lang="en-US">
                <a:solidFill>
                  <a:srgbClr val="FFFFFF"/>
                </a:solidFill>
                <a:cs typeface="Calibri Light"/>
              </a:rPr>
              <a:t>Low</a:t>
            </a:r>
            <a:r>
              <a:rPr lang="en-US">
                <a:solidFill>
                  <a:srgbClr val="FFFFFF"/>
                </a:solidFill>
                <a:latin typeface="Calibri"/>
                <a:cs typeface="Calibri Light"/>
              </a:rPr>
              <a:t>-</a:t>
            </a:r>
            <a:r>
              <a:rPr lang="en-US">
                <a:solidFill>
                  <a:srgbClr val="FFFFFF"/>
                </a:solidFill>
                <a:cs typeface="Calibri Light"/>
              </a:rPr>
              <a:t>Cost Optical Communications System</a:t>
            </a:r>
            <a:endParaRPr lang="en-US">
              <a:solidFill>
                <a:srgbClr val="FFFFFF"/>
              </a:solidFill>
            </a:endParaRPr>
          </a:p>
        </p:txBody>
      </p:sp>
      <p:sp>
        <p:nvSpPr>
          <p:cNvPr id="3" name="Subtitle 2"/>
          <p:cNvSpPr>
            <a:spLocks noGrp="1"/>
          </p:cNvSpPr>
          <p:nvPr>
            <p:ph type="subTitle" idx="1"/>
          </p:nvPr>
        </p:nvSpPr>
        <p:spPr>
          <a:xfrm>
            <a:off x="841248" y="1040986"/>
            <a:ext cx="7151357" cy="2272483"/>
          </a:xfrm>
        </p:spPr>
        <p:txBody>
          <a:bodyPr vert="horz" lIns="91440" tIns="45720" rIns="91440" bIns="45720" rtlCol="0" anchor="b">
            <a:normAutofit/>
          </a:bodyPr>
          <a:lstStyle/>
          <a:p>
            <a:r>
              <a:rPr lang="en-US">
                <a:solidFill>
                  <a:srgbClr val="FFFFFF"/>
                </a:solidFill>
                <a:cs typeface="Calibri"/>
              </a:rPr>
              <a:t>By: Team 3 (Jarrod Siglin, Cameron Martinez, Sean Huber, Matthew Simms, Dylan Koch, </a:t>
            </a:r>
            <a:r>
              <a:rPr lang="en-US">
                <a:ea typeface="+mn-lt"/>
                <a:cs typeface="+mn-lt"/>
              </a:rPr>
              <a:t>Dominic Steiner</a:t>
            </a:r>
            <a:r>
              <a:rPr lang="en-US">
                <a:solidFill>
                  <a:srgbClr val="FFFFFF"/>
                </a:solidFill>
                <a:cs typeface="Calibri"/>
              </a:rPr>
              <a:t>)</a:t>
            </a:r>
            <a:endParaRPr lang="en-US">
              <a:solidFill>
                <a:srgbClr val="FFFFFF"/>
              </a:solidFill>
            </a:endParaRP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4DFFB-838C-C7B6-0B3A-C485D7CF8F31}"/>
              </a:ext>
            </a:extLst>
          </p:cNvPr>
          <p:cNvSpPr>
            <a:spLocks noGrp="1"/>
          </p:cNvSpPr>
          <p:nvPr>
            <p:ph type="title"/>
          </p:nvPr>
        </p:nvSpPr>
        <p:spPr/>
        <p:txBody>
          <a:bodyPr/>
          <a:lstStyle/>
          <a:p>
            <a:r>
              <a:rPr lang="en-US"/>
              <a:t>Questions?</a:t>
            </a:r>
          </a:p>
        </p:txBody>
      </p:sp>
      <p:sp>
        <p:nvSpPr>
          <p:cNvPr id="3" name="Content Placeholder 2">
            <a:extLst>
              <a:ext uri="{FF2B5EF4-FFF2-40B4-BE49-F238E27FC236}">
                <a16:creationId xmlns:a16="http://schemas.microsoft.com/office/drawing/2014/main" id="{34D31327-1E1D-CED9-A83F-01407A462604}"/>
              </a:ext>
            </a:extLst>
          </p:cNvPr>
          <p:cNvSpPr>
            <a:spLocks noGrp="1"/>
          </p:cNvSpPr>
          <p:nvPr>
            <p:ph idx="1"/>
          </p:nvPr>
        </p:nvSpPr>
        <p:spPr/>
        <p:txBody>
          <a:bodyPr vert="horz" lIns="91440" tIns="45720" rIns="91440" bIns="45720" rtlCol="0" anchor="t">
            <a:normAutofit/>
          </a:bodyPr>
          <a:lstStyle/>
          <a:p>
            <a:r>
              <a:rPr lang="en-US"/>
              <a:t>Ask away!</a:t>
            </a:r>
          </a:p>
        </p:txBody>
      </p:sp>
    </p:spTree>
    <p:extLst>
      <p:ext uri="{BB962C8B-B14F-4D97-AF65-F5344CB8AC3E}">
        <p14:creationId xmlns:p14="http://schemas.microsoft.com/office/powerpoint/2010/main" val="35602442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9047E-C7F4-2315-7579-622E2C865AD9}"/>
              </a:ext>
            </a:extLst>
          </p:cNvPr>
          <p:cNvSpPr>
            <a:spLocks noGrp="1"/>
          </p:cNvSpPr>
          <p:nvPr>
            <p:ph type="title"/>
          </p:nvPr>
        </p:nvSpPr>
        <p:spPr/>
        <p:txBody>
          <a:bodyPr/>
          <a:lstStyle/>
          <a:p>
            <a:r>
              <a:rPr lang="en-US"/>
              <a:t>Introduction</a:t>
            </a:r>
          </a:p>
        </p:txBody>
      </p:sp>
      <p:sp>
        <p:nvSpPr>
          <p:cNvPr id="3" name="Content Placeholder 2">
            <a:extLst>
              <a:ext uri="{FF2B5EF4-FFF2-40B4-BE49-F238E27FC236}">
                <a16:creationId xmlns:a16="http://schemas.microsoft.com/office/drawing/2014/main" id="{4D811E85-799E-9701-65CE-58983E1A229B}"/>
              </a:ext>
            </a:extLst>
          </p:cNvPr>
          <p:cNvSpPr>
            <a:spLocks noGrp="1"/>
          </p:cNvSpPr>
          <p:nvPr>
            <p:ph idx="1"/>
          </p:nvPr>
        </p:nvSpPr>
        <p:spPr/>
        <p:txBody>
          <a:bodyPr vert="horz" lIns="91440" tIns="45720" rIns="91440" bIns="45720" rtlCol="0" anchor="t">
            <a:normAutofit/>
          </a:bodyPr>
          <a:lstStyle/>
          <a:p>
            <a:r>
              <a:rPr lang="en-US"/>
              <a:t>Optical Communications is a relatively new technology that allows for rapid, high-bandwidth wireless transmission of data across nearly any distance.</a:t>
            </a:r>
          </a:p>
          <a:p>
            <a:r>
              <a:rPr lang="en-US"/>
              <a:t>This technology can transfer data at rates much faster than radio, microwave, or other contemporary technologies (over 100Gbps), all the while using less power, a smaller payload size, and an overall smaller/lighter physical design.</a:t>
            </a:r>
          </a:p>
          <a:p>
            <a:r>
              <a:rPr lang="en-US"/>
              <a:t>Researching and developing Optical Communication Systems will benefit multiple industries, especially the Aerospace Industry, as transmissions across the solar system would require less power and time to receive the same amount of information compared to a different transmission style.</a:t>
            </a:r>
          </a:p>
          <a:p>
            <a:r>
              <a:rPr lang="en-US"/>
              <a:t>Proliferation of this technology would lead to a decrease in cost and difficulty in application; can have positive impacts for other industries that already require fast, wireless transfer of data.</a:t>
            </a:r>
          </a:p>
          <a:p>
            <a:endParaRPr lang="en-US"/>
          </a:p>
          <a:p>
            <a:endParaRPr lang="en-US"/>
          </a:p>
          <a:p>
            <a:endParaRPr lang="en-US"/>
          </a:p>
        </p:txBody>
      </p:sp>
    </p:spTree>
    <p:extLst>
      <p:ext uri="{BB962C8B-B14F-4D97-AF65-F5344CB8AC3E}">
        <p14:creationId xmlns:p14="http://schemas.microsoft.com/office/powerpoint/2010/main" val="893643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3DAE1-D66F-4CB4-941E-E092CD7817D7}"/>
              </a:ext>
            </a:extLst>
          </p:cNvPr>
          <p:cNvSpPr>
            <a:spLocks noGrp="1"/>
          </p:cNvSpPr>
          <p:nvPr>
            <p:ph type="title"/>
          </p:nvPr>
        </p:nvSpPr>
        <p:spPr/>
        <p:txBody>
          <a:bodyPr/>
          <a:lstStyle/>
          <a:p>
            <a:r>
              <a:rPr lang="en-US"/>
              <a:t>Design Considerations</a:t>
            </a:r>
          </a:p>
        </p:txBody>
      </p:sp>
      <p:sp>
        <p:nvSpPr>
          <p:cNvPr id="3" name="Content Placeholder 2">
            <a:extLst>
              <a:ext uri="{FF2B5EF4-FFF2-40B4-BE49-F238E27FC236}">
                <a16:creationId xmlns:a16="http://schemas.microsoft.com/office/drawing/2014/main" id="{B48CB851-C51B-2F68-ED08-30888D8E9215}"/>
              </a:ext>
            </a:extLst>
          </p:cNvPr>
          <p:cNvSpPr>
            <a:spLocks noGrp="1"/>
          </p:cNvSpPr>
          <p:nvPr>
            <p:ph idx="1"/>
          </p:nvPr>
        </p:nvSpPr>
        <p:spPr>
          <a:xfrm>
            <a:off x="832871" y="1853702"/>
            <a:ext cx="10515600" cy="4008855"/>
          </a:xfrm>
        </p:spPr>
        <p:txBody>
          <a:bodyPr vert="horz" lIns="91440" tIns="45720" rIns="91440" bIns="45720" rtlCol="0" anchor="t">
            <a:noAutofit/>
          </a:bodyPr>
          <a:lstStyle/>
          <a:p>
            <a:pPr marL="0" indent="0">
              <a:buNone/>
            </a:pPr>
            <a:r>
              <a:rPr lang="en-US" sz="2400"/>
              <a:t>Size: </a:t>
            </a:r>
            <a:endParaRPr lang="en-US"/>
          </a:p>
          <a:p>
            <a:pPr lvl="1"/>
            <a:r>
              <a:rPr lang="en-US" sz="2000">
                <a:ea typeface="+mn-lt"/>
                <a:cs typeface="+mn-lt"/>
              </a:rPr>
              <a:t>System shall fit within 1U (10 in x10 in x10 in).</a:t>
            </a:r>
          </a:p>
          <a:p>
            <a:pPr lvl="1"/>
            <a:r>
              <a:rPr lang="en-US" sz="2000">
                <a:ea typeface="+mn-lt"/>
                <a:cs typeface="+mn-lt"/>
              </a:rPr>
              <a:t>System shall weigh less than 20 pounds. </a:t>
            </a:r>
            <a:endParaRPr lang="en-US" sz="2000"/>
          </a:p>
          <a:p>
            <a:pPr marL="0" indent="0">
              <a:buNone/>
            </a:pPr>
            <a:r>
              <a:rPr lang="en-US" sz="2400"/>
              <a:t>Cost </a:t>
            </a:r>
          </a:p>
          <a:p>
            <a:pPr lvl="1"/>
            <a:r>
              <a:rPr lang="en-US" sz="2000"/>
              <a:t>System shall cost under $1500 USD. </a:t>
            </a:r>
          </a:p>
          <a:p>
            <a:pPr lvl="1"/>
            <a:r>
              <a:rPr lang="en-US" sz="2000"/>
              <a:t>System shall use commercial-off-the-shelf (COTS) components.</a:t>
            </a:r>
          </a:p>
          <a:p>
            <a:pPr marL="0" indent="0">
              <a:buNone/>
            </a:pPr>
            <a:r>
              <a:rPr lang="en-US" sz="2400"/>
              <a:t>Implementation</a:t>
            </a:r>
          </a:p>
          <a:p>
            <a:pPr lvl="1"/>
            <a:r>
              <a:rPr lang="en-US" sz="2000"/>
              <a:t>System shall use a 1550 nm wavelength laser diode (NIR-C class)</a:t>
            </a:r>
          </a:p>
          <a:p>
            <a:pPr lvl="1"/>
            <a:r>
              <a:rPr lang="en-US" sz="2000"/>
              <a:t>System shall use Python and shell scripting for all software implementation.</a:t>
            </a:r>
          </a:p>
          <a:p>
            <a:pPr lvl="1"/>
            <a:endParaRPr lang="en-US"/>
          </a:p>
          <a:p>
            <a:pPr lvl="1"/>
            <a:endParaRPr lang="en-US"/>
          </a:p>
        </p:txBody>
      </p:sp>
    </p:spTree>
    <p:extLst>
      <p:ext uri="{BB962C8B-B14F-4D97-AF65-F5344CB8AC3E}">
        <p14:creationId xmlns:p14="http://schemas.microsoft.com/office/powerpoint/2010/main" val="21832636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F10C978-51B5-420C-9A05-C8F194EAC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 y="-597"/>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8D34D1C-4E49-4D32-96F1-E49CEBBF8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6EDBC9C2-2A39-44A2-9D95-D1DE9E2B127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0"/>
            <a:ext cx="12192000" cy="6857912"/>
            <a:chOff x="572" y="0"/>
            <a:chExt cx="12192000" cy="6857912"/>
          </a:xfrm>
        </p:grpSpPr>
        <p:cxnSp>
          <p:nvCxnSpPr>
            <p:cNvPr id="14" name="Straight Connector 13">
              <a:extLst>
                <a:ext uri="{FF2B5EF4-FFF2-40B4-BE49-F238E27FC236}">
                  <a16:creationId xmlns:a16="http://schemas.microsoft.com/office/drawing/2014/main" id="{793379BC-3088-4AE8-8EF7-59370D7EB9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41DE74C-25AE-4959-99D5-0A77F1DFC8D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D9235EF-4E81-496D-ADA8-13EED901E9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7241A77-6415-454C-B86E-F42A280267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AF18DF36-D7B6-937D-7257-4CEE6B9D4C86}"/>
              </a:ext>
            </a:extLst>
          </p:cNvPr>
          <p:cNvSpPr>
            <a:spLocks noGrp="1"/>
          </p:cNvSpPr>
          <p:nvPr>
            <p:ph type="title"/>
          </p:nvPr>
        </p:nvSpPr>
        <p:spPr>
          <a:xfrm>
            <a:off x="838200" y="727323"/>
            <a:ext cx="4933950" cy="1596291"/>
          </a:xfrm>
        </p:spPr>
        <p:txBody>
          <a:bodyPr>
            <a:normAutofit/>
          </a:bodyPr>
          <a:lstStyle/>
          <a:p>
            <a:r>
              <a:rPr lang="en-US"/>
              <a:t>System Architecture</a:t>
            </a:r>
          </a:p>
        </p:txBody>
      </p:sp>
      <p:sp>
        <p:nvSpPr>
          <p:cNvPr id="3" name="Content Placeholder 2">
            <a:extLst>
              <a:ext uri="{FF2B5EF4-FFF2-40B4-BE49-F238E27FC236}">
                <a16:creationId xmlns:a16="http://schemas.microsoft.com/office/drawing/2014/main" id="{7D645C57-1AAA-7C4B-B725-80564E078672}"/>
              </a:ext>
            </a:extLst>
          </p:cNvPr>
          <p:cNvSpPr>
            <a:spLocks noGrp="1"/>
          </p:cNvSpPr>
          <p:nvPr>
            <p:ph idx="1"/>
          </p:nvPr>
        </p:nvSpPr>
        <p:spPr>
          <a:xfrm>
            <a:off x="838200" y="2029217"/>
            <a:ext cx="4933950" cy="3835554"/>
          </a:xfrm>
        </p:spPr>
        <p:txBody>
          <a:bodyPr vert="horz" lIns="91440" tIns="45720" rIns="91440" bIns="45720" rtlCol="0" anchor="t">
            <a:noAutofit/>
          </a:bodyPr>
          <a:lstStyle/>
          <a:p>
            <a:r>
              <a:rPr lang="en-US" sz="2000"/>
              <a:t>The transmitter will use a Raspberry Pi 4 with the camera sensor, will be able to transcode the signal into an O.O.K. using a UART transmission standard.</a:t>
            </a:r>
          </a:p>
          <a:p>
            <a:r>
              <a:rPr lang="en-US" sz="2000"/>
              <a:t>The receiver will also use a Raspberry Pi 4 to decode the UART input and transcode into a MJPEG video stream to display/record.</a:t>
            </a:r>
          </a:p>
          <a:p>
            <a:r>
              <a:rPr lang="en-US" sz="2000"/>
              <a:t>The communication will be performed via a 1552nm laser through free space to a 0.04mm diameter detector.</a:t>
            </a:r>
          </a:p>
        </p:txBody>
      </p:sp>
      <p:cxnSp>
        <p:nvCxnSpPr>
          <p:cNvPr id="19" name="Straight Connector 18">
            <a:extLst>
              <a:ext uri="{FF2B5EF4-FFF2-40B4-BE49-F238E27FC236}">
                <a16:creationId xmlns:a16="http://schemas.microsoft.com/office/drawing/2014/main" id="{E32B0B7D-C67A-4103-B2F0-ACE40BD56D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091410" y="574154"/>
            <a:ext cx="4590" cy="5693884"/>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4" name="Picture 4" descr="Diagram&#10;&#10;Description automatically generated">
            <a:extLst>
              <a:ext uri="{FF2B5EF4-FFF2-40B4-BE49-F238E27FC236}">
                <a16:creationId xmlns:a16="http://schemas.microsoft.com/office/drawing/2014/main" id="{9DCA48CA-CB2C-AAF3-CFE1-049016970F45}"/>
              </a:ext>
            </a:extLst>
          </p:cNvPr>
          <p:cNvPicPr>
            <a:picLocks noChangeAspect="1"/>
          </p:cNvPicPr>
          <p:nvPr/>
        </p:nvPicPr>
        <p:blipFill>
          <a:blip r:embed="rId3"/>
          <a:stretch>
            <a:fillRect/>
          </a:stretch>
        </p:blipFill>
        <p:spPr>
          <a:xfrm>
            <a:off x="6127347" y="2672032"/>
            <a:ext cx="5476659" cy="1516959"/>
          </a:xfrm>
          <a:prstGeom prst="rect">
            <a:avLst/>
          </a:prstGeom>
        </p:spPr>
      </p:pic>
    </p:spTree>
    <p:extLst>
      <p:ext uri="{BB962C8B-B14F-4D97-AF65-F5344CB8AC3E}">
        <p14:creationId xmlns:p14="http://schemas.microsoft.com/office/powerpoint/2010/main" val="3586847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59AD101-BC08-433A-AD99-409B66C2D2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E788242-4E16-4277-AC99-8601B722B5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6E284A-B4D2-EA39-857C-8D4F1A16FB09}"/>
              </a:ext>
            </a:extLst>
          </p:cNvPr>
          <p:cNvSpPr>
            <a:spLocks noGrp="1"/>
          </p:cNvSpPr>
          <p:nvPr>
            <p:ph type="title"/>
          </p:nvPr>
        </p:nvSpPr>
        <p:spPr>
          <a:xfrm>
            <a:off x="838200" y="610091"/>
            <a:ext cx="3798436" cy="1456012"/>
          </a:xfrm>
        </p:spPr>
        <p:txBody>
          <a:bodyPr anchor="b">
            <a:normAutofit/>
          </a:bodyPr>
          <a:lstStyle/>
          <a:p>
            <a:r>
              <a:rPr lang="en-US"/>
              <a:t>Sub</a:t>
            </a:r>
            <a:r>
              <a:rPr lang="en-US">
                <a:latin typeface="Comic Sans MS"/>
                <a:cs typeface="Calibri Light"/>
              </a:rPr>
              <a:t>-</a:t>
            </a:r>
            <a:r>
              <a:rPr lang="en-US"/>
              <a:t>System Design</a:t>
            </a:r>
          </a:p>
        </p:txBody>
      </p:sp>
      <p:sp>
        <p:nvSpPr>
          <p:cNvPr id="3" name="Content Placeholder 2">
            <a:extLst>
              <a:ext uri="{FF2B5EF4-FFF2-40B4-BE49-F238E27FC236}">
                <a16:creationId xmlns:a16="http://schemas.microsoft.com/office/drawing/2014/main" id="{8A4BFC75-0EDF-F17D-F482-AA75478F15BF}"/>
              </a:ext>
            </a:extLst>
          </p:cNvPr>
          <p:cNvSpPr>
            <a:spLocks noGrp="1"/>
          </p:cNvSpPr>
          <p:nvPr>
            <p:ph idx="1"/>
          </p:nvPr>
        </p:nvSpPr>
        <p:spPr>
          <a:xfrm>
            <a:off x="838200" y="2192110"/>
            <a:ext cx="3798436" cy="4261942"/>
          </a:xfrm>
        </p:spPr>
        <p:txBody>
          <a:bodyPr vert="horz" lIns="91440" tIns="45720" rIns="91440" bIns="45720" rtlCol="0" anchor="t">
            <a:normAutofit/>
          </a:bodyPr>
          <a:lstStyle/>
          <a:p>
            <a:r>
              <a:rPr lang="en-US" sz="2000"/>
              <a:t>Battery system to power the Raspberry pi, camera sensor and laser diode, while in an independent state.</a:t>
            </a:r>
          </a:p>
          <a:p>
            <a:r>
              <a:rPr lang="en-US" sz="2000"/>
              <a:t>Base station that will be able wait for an incoming signal, to decode.</a:t>
            </a:r>
          </a:p>
          <a:p>
            <a:r>
              <a:rPr lang="en-US" sz="2000"/>
              <a:t>Receiver needs amplification system for increase power of signal. </a:t>
            </a:r>
          </a:p>
          <a:p>
            <a:endParaRPr lang="en-US"/>
          </a:p>
        </p:txBody>
      </p:sp>
      <p:grpSp>
        <p:nvGrpSpPr>
          <p:cNvPr id="13" name="Group 12">
            <a:extLst>
              <a:ext uri="{FF2B5EF4-FFF2-40B4-BE49-F238E27FC236}">
                <a16:creationId xmlns:a16="http://schemas.microsoft.com/office/drawing/2014/main" id="{87CB8D36-9DE0-44D4-B67A-16D4F21213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167689" y="-6437"/>
            <a:ext cx="6399627" cy="6864437"/>
            <a:chOff x="5167689" y="-6437"/>
            <a:chExt cx="6399627" cy="6864437"/>
          </a:xfrm>
        </p:grpSpPr>
        <p:cxnSp>
          <p:nvCxnSpPr>
            <p:cNvPr id="14" name="Straight Connector 13">
              <a:extLst>
                <a:ext uri="{FF2B5EF4-FFF2-40B4-BE49-F238E27FC236}">
                  <a16:creationId xmlns:a16="http://schemas.microsoft.com/office/drawing/2014/main" id="{43B47A15-9292-4357-AA25-E187AC166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0"/>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266E215-42AC-4D6A-A37F-B0C2E2FB992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60990" y="-6437"/>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DC49225-8670-4B30-BEA8-3CDE3C6DD48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581337"/>
              <a:ext cx="639962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12D652B-23A7-429E-A3E1-62ABA17B8B4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6276734"/>
              <a:ext cx="639962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pic>
        <p:nvPicPr>
          <p:cNvPr id="4" name="Picture 4" descr="Diagram&#10;&#10;Description automatically generated">
            <a:extLst>
              <a:ext uri="{FF2B5EF4-FFF2-40B4-BE49-F238E27FC236}">
                <a16:creationId xmlns:a16="http://schemas.microsoft.com/office/drawing/2014/main" id="{3B40FEA0-643D-598B-49E1-350957E45C43}"/>
              </a:ext>
            </a:extLst>
          </p:cNvPr>
          <p:cNvPicPr>
            <a:picLocks noChangeAspect="1"/>
          </p:cNvPicPr>
          <p:nvPr/>
        </p:nvPicPr>
        <p:blipFill>
          <a:blip r:embed="rId3"/>
          <a:stretch>
            <a:fillRect/>
          </a:stretch>
        </p:blipFill>
        <p:spPr>
          <a:xfrm>
            <a:off x="5472647" y="1825654"/>
            <a:ext cx="5830480" cy="3206763"/>
          </a:xfrm>
          <a:prstGeom prst="rect">
            <a:avLst/>
          </a:prstGeom>
        </p:spPr>
      </p:pic>
    </p:spTree>
    <p:extLst>
      <p:ext uri="{BB962C8B-B14F-4D97-AF65-F5344CB8AC3E}">
        <p14:creationId xmlns:p14="http://schemas.microsoft.com/office/powerpoint/2010/main" val="31464761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66183-4017-D94D-0090-D4892F44C443}"/>
              </a:ext>
            </a:extLst>
          </p:cNvPr>
          <p:cNvSpPr>
            <a:spLocks noGrp="1"/>
          </p:cNvSpPr>
          <p:nvPr>
            <p:ph type="title"/>
          </p:nvPr>
        </p:nvSpPr>
        <p:spPr/>
        <p:txBody>
          <a:bodyPr/>
          <a:lstStyle/>
          <a:p>
            <a:r>
              <a:rPr lang="en-US" sz="3600"/>
              <a:t>Lessons Learned</a:t>
            </a:r>
          </a:p>
        </p:txBody>
      </p:sp>
      <p:sp>
        <p:nvSpPr>
          <p:cNvPr id="4" name="Picture Placeholder 3">
            <a:extLst>
              <a:ext uri="{FF2B5EF4-FFF2-40B4-BE49-F238E27FC236}">
                <a16:creationId xmlns:a16="http://schemas.microsoft.com/office/drawing/2014/main" id="{C1D546FA-3F5D-3CC4-B923-BE65FBFD3FE1}"/>
              </a:ext>
            </a:extLst>
          </p:cNvPr>
          <p:cNvSpPr>
            <a:spLocks noGrp="1"/>
          </p:cNvSpPr>
          <p:nvPr>
            <p:ph idx="1"/>
          </p:nvPr>
        </p:nvSpPr>
        <p:spPr/>
        <p:txBody>
          <a:bodyPr vert="horz" lIns="91440" tIns="45720" rIns="91440" bIns="45720" rtlCol="0" anchor="t">
            <a:normAutofit/>
          </a:bodyPr>
          <a:lstStyle/>
          <a:p>
            <a:pPr marL="342900" indent="-342900">
              <a:buFont typeface="Arial,Sans-Serif" panose="020B0604020202020204" pitchFamily="34" charset="0"/>
            </a:pPr>
            <a:r>
              <a:rPr lang="en-US" sz="2000">
                <a:ea typeface="+mn-lt"/>
                <a:cs typeface="+mn-lt"/>
              </a:rPr>
              <a:t>Lasers lose power over distance and spread greatly. </a:t>
            </a:r>
          </a:p>
          <a:p>
            <a:pPr marL="342900" indent="-342900">
              <a:buFont typeface="Arial,Sans-Serif" panose="020B0604020202020204" pitchFamily="34" charset="0"/>
            </a:pPr>
            <a:r>
              <a:rPr lang="en-US" sz="2000">
                <a:ea typeface="+mn-lt"/>
                <a:cs typeface="+mn-lt"/>
              </a:rPr>
              <a:t>Coordinating meeting times is very difficult with more team members. </a:t>
            </a:r>
          </a:p>
          <a:p>
            <a:pPr marL="342900" indent="-342900">
              <a:buFont typeface="Arial,Sans-Serif" panose="020B0604020202020204" pitchFamily="34" charset="0"/>
            </a:pPr>
            <a:r>
              <a:rPr lang="en-US" sz="2000">
                <a:ea typeface="+mn-lt"/>
                <a:cs typeface="+mn-lt"/>
              </a:rPr>
              <a:t>Most off-the-shelf-commercial parts are for highly specific purposes rather than generic or generalized uses and still need to configured towards the system's specs. </a:t>
            </a:r>
          </a:p>
          <a:p>
            <a:pPr marL="342900" indent="-342900">
              <a:buFont typeface="Arial,Sans-Serif" panose="020B0604020202020204" pitchFamily="34" charset="0"/>
            </a:pPr>
            <a:r>
              <a:rPr lang="en-US" sz="2000">
                <a:ea typeface="+mn-lt"/>
                <a:cs typeface="+mn-lt"/>
              </a:rPr>
              <a:t>Projects can be delayed to unforeseen circumstances.</a:t>
            </a:r>
          </a:p>
          <a:p>
            <a:pPr marL="342900" indent="-342900">
              <a:buFont typeface="Arial,Sans-Serif" panose="020B0604020202020204" pitchFamily="34" charset="0"/>
            </a:pPr>
            <a:r>
              <a:rPr lang="en-US" sz="2000">
                <a:ea typeface="+mn-lt"/>
                <a:cs typeface="+mn-lt"/>
              </a:rPr>
              <a:t>Reliable communication with the customer is very important.</a:t>
            </a:r>
          </a:p>
          <a:p>
            <a:pPr marL="342900" indent="-342900">
              <a:buFont typeface="Arial,Sans-Serif" panose="020B0604020202020204" pitchFamily="34" charset="0"/>
            </a:pPr>
            <a:endParaRPr lang="en-US">
              <a:ea typeface="+mn-lt"/>
              <a:cs typeface="+mn-lt"/>
            </a:endParaRPr>
          </a:p>
          <a:p>
            <a:endParaRPr lang="en-US"/>
          </a:p>
        </p:txBody>
      </p:sp>
    </p:spTree>
    <p:extLst>
      <p:ext uri="{BB962C8B-B14F-4D97-AF65-F5344CB8AC3E}">
        <p14:creationId xmlns:p14="http://schemas.microsoft.com/office/powerpoint/2010/main" val="16801040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C9E5B-786A-72E7-568F-0BFB72EC878B}"/>
              </a:ext>
            </a:extLst>
          </p:cNvPr>
          <p:cNvSpPr>
            <a:spLocks noGrp="1"/>
          </p:cNvSpPr>
          <p:nvPr>
            <p:ph type="title"/>
          </p:nvPr>
        </p:nvSpPr>
        <p:spPr>
          <a:xfrm>
            <a:off x="838200" y="439862"/>
            <a:ext cx="10515600" cy="1325563"/>
          </a:xfrm>
        </p:spPr>
        <p:txBody>
          <a:bodyPr/>
          <a:lstStyle/>
          <a:p>
            <a:r>
              <a:rPr lang="en-US"/>
              <a:t>Project Timeline</a:t>
            </a:r>
          </a:p>
        </p:txBody>
      </p:sp>
      <p:sp>
        <p:nvSpPr>
          <p:cNvPr id="3" name="Content Placeholder 2">
            <a:extLst>
              <a:ext uri="{FF2B5EF4-FFF2-40B4-BE49-F238E27FC236}">
                <a16:creationId xmlns:a16="http://schemas.microsoft.com/office/drawing/2014/main" id="{9F32E527-ADF6-D5D9-D00C-91441ECCD514}"/>
              </a:ext>
            </a:extLst>
          </p:cNvPr>
          <p:cNvSpPr>
            <a:spLocks noGrp="1"/>
          </p:cNvSpPr>
          <p:nvPr>
            <p:ph idx="1"/>
          </p:nvPr>
        </p:nvSpPr>
        <p:spPr>
          <a:xfrm>
            <a:off x="838200" y="1504978"/>
            <a:ext cx="10515600" cy="4506208"/>
          </a:xfrm>
        </p:spPr>
        <p:txBody>
          <a:bodyPr vert="horz" lIns="91440" tIns="45720" rIns="91440" bIns="45720" rtlCol="0" anchor="t">
            <a:normAutofit fontScale="92500" lnSpcReduction="20000"/>
          </a:bodyPr>
          <a:lstStyle/>
          <a:p>
            <a:pPr marL="0" indent="0">
              <a:buNone/>
            </a:pPr>
            <a:r>
              <a:rPr lang="en-US" sz="1900"/>
              <a:t>Sprint 1: </a:t>
            </a:r>
          </a:p>
          <a:p>
            <a:pPr lvl="1"/>
            <a:r>
              <a:rPr lang="en-US" sz="1700"/>
              <a:t>Constructed overall table-top layout. </a:t>
            </a:r>
          </a:p>
          <a:p>
            <a:pPr lvl="1"/>
            <a:r>
              <a:rPr lang="en-US" sz="1700"/>
              <a:t>Currently able to transmit 1.35 </a:t>
            </a:r>
            <a:r>
              <a:rPr lang="en-US" sz="1700" err="1"/>
              <a:t>mW</a:t>
            </a:r>
            <a:r>
              <a:rPr lang="en-US" sz="1700"/>
              <a:t>, 1552 nm sinusoidal wave with laser diode.</a:t>
            </a:r>
          </a:p>
          <a:p>
            <a:pPr lvl="1"/>
            <a:r>
              <a:rPr lang="en-US" sz="1700"/>
              <a:t>Observed considerable loss over free-space propagation.</a:t>
            </a:r>
          </a:p>
          <a:p>
            <a:pPr lvl="1"/>
            <a:r>
              <a:rPr lang="en-US" sz="1700"/>
              <a:t>Researched signal amplification options. </a:t>
            </a:r>
          </a:p>
          <a:p>
            <a:pPr marL="0" indent="0">
              <a:buNone/>
            </a:pPr>
            <a:r>
              <a:rPr lang="en-US" sz="1900"/>
              <a:t>Sprint 2: </a:t>
            </a:r>
          </a:p>
          <a:p>
            <a:pPr lvl="1"/>
            <a:r>
              <a:rPr lang="en-US" sz="1700"/>
              <a:t>In process of soldering 1</a:t>
            </a:r>
            <a:r>
              <a:rPr lang="en-US" sz="1700">
                <a:ea typeface="+mn-lt"/>
                <a:cs typeface="+mn-lt"/>
              </a:rPr>
              <a:t>kΩ resistor for greater power output from the laser driver.</a:t>
            </a:r>
            <a:endParaRPr lang="en-US" sz="1700"/>
          </a:p>
          <a:p>
            <a:pPr lvl="1"/>
            <a:r>
              <a:rPr lang="en-US" sz="1700"/>
              <a:t>Uses lenses to increase range.</a:t>
            </a:r>
          </a:p>
          <a:p>
            <a:pPr lvl="1"/>
            <a:r>
              <a:rPr lang="en-US" sz="1700"/>
              <a:t>Consistently read signal from receiver on an oscilloscope. </a:t>
            </a:r>
          </a:p>
          <a:p>
            <a:pPr lvl="1"/>
            <a:r>
              <a:rPr lang="en-US" sz="1700"/>
              <a:t>Begin coding of Raspberry Pi for amplitude modulation. </a:t>
            </a:r>
          </a:p>
          <a:p>
            <a:pPr marL="0" indent="0">
              <a:buNone/>
            </a:pPr>
            <a:r>
              <a:rPr lang="en-US" sz="1900"/>
              <a:t>Sprint 3: </a:t>
            </a:r>
          </a:p>
          <a:p>
            <a:pPr lvl="1"/>
            <a:r>
              <a:rPr lang="en-US" sz="1700"/>
              <a:t>Integrate camera to transmitter and a visual display to receiver. </a:t>
            </a:r>
          </a:p>
          <a:p>
            <a:pPr lvl="1"/>
            <a:r>
              <a:rPr lang="en-US" sz="1700"/>
              <a:t>Design and create power sub-systems for transmitter. </a:t>
            </a:r>
          </a:p>
          <a:p>
            <a:pPr lvl="1"/>
            <a:r>
              <a:rPr lang="en-US" sz="1700"/>
              <a:t>Increase range of system. </a:t>
            </a:r>
          </a:p>
          <a:p>
            <a:endParaRPr lang="en-US"/>
          </a:p>
        </p:txBody>
      </p:sp>
    </p:spTree>
    <p:extLst>
      <p:ext uri="{BB962C8B-B14F-4D97-AF65-F5344CB8AC3E}">
        <p14:creationId xmlns:p14="http://schemas.microsoft.com/office/powerpoint/2010/main" val="2140592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picture containing indoor, different, several&#10;&#10;Description automatically generated">
            <a:extLst>
              <a:ext uri="{FF2B5EF4-FFF2-40B4-BE49-F238E27FC236}">
                <a16:creationId xmlns:a16="http://schemas.microsoft.com/office/drawing/2014/main" id="{ED01C51B-A45B-002C-EDEE-8C2A8D556823}"/>
              </a:ext>
            </a:extLst>
          </p:cNvPr>
          <p:cNvPicPr>
            <a:picLocks noChangeAspect="1"/>
          </p:cNvPicPr>
          <p:nvPr/>
        </p:nvPicPr>
        <p:blipFill rotWithShape="1">
          <a:blip r:embed="rId2"/>
          <a:srcRect l="200" t="19251" b="20053"/>
          <a:stretch/>
        </p:blipFill>
        <p:spPr>
          <a:xfrm rot="5400000">
            <a:off x="-86891" y="2064892"/>
            <a:ext cx="4646746" cy="2119264"/>
          </a:xfrm>
          <a:prstGeom prst="rect">
            <a:avLst/>
          </a:prstGeom>
        </p:spPr>
      </p:pic>
      <p:pic>
        <p:nvPicPr>
          <p:cNvPr id="3" name="Picture 3" descr="A picture containing indoor, floor, cluttered, messy&#10;&#10;Description automatically generated">
            <a:extLst>
              <a:ext uri="{FF2B5EF4-FFF2-40B4-BE49-F238E27FC236}">
                <a16:creationId xmlns:a16="http://schemas.microsoft.com/office/drawing/2014/main" id="{86880158-A8B0-5CA1-4212-594D362FCE69}"/>
              </a:ext>
            </a:extLst>
          </p:cNvPr>
          <p:cNvPicPr>
            <a:picLocks noChangeAspect="1"/>
          </p:cNvPicPr>
          <p:nvPr/>
        </p:nvPicPr>
        <p:blipFill rotWithShape="1">
          <a:blip r:embed="rId3"/>
          <a:srcRect l="19431" t="9464" r="20853"/>
          <a:stretch/>
        </p:blipFill>
        <p:spPr>
          <a:xfrm>
            <a:off x="4149855" y="802595"/>
            <a:ext cx="4034519" cy="4599981"/>
          </a:xfrm>
          <a:prstGeom prst="rect">
            <a:avLst/>
          </a:prstGeom>
        </p:spPr>
      </p:pic>
      <p:sp>
        <p:nvSpPr>
          <p:cNvPr id="4" name="TextBox 3">
            <a:extLst>
              <a:ext uri="{FF2B5EF4-FFF2-40B4-BE49-F238E27FC236}">
                <a16:creationId xmlns:a16="http://schemas.microsoft.com/office/drawing/2014/main" id="{6BB9672F-CB37-3422-3C34-0502E236B9B4}"/>
              </a:ext>
            </a:extLst>
          </p:cNvPr>
          <p:cNvSpPr txBox="1"/>
          <p:nvPr/>
        </p:nvSpPr>
        <p:spPr>
          <a:xfrm>
            <a:off x="1610257" y="5557804"/>
            <a:ext cx="8968153"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dirty="0">
                <a:solidFill>
                  <a:srgbClr val="178CD5"/>
                </a:solidFill>
              </a:rPr>
              <a:t>Sprint 1: Current top down (left) and side profile (middle) of setup, as well as laser diode power readings (right)</a:t>
            </a:r>
          </a:p>
        </p:txBody>
      </p:sp>
      <p:pic>
        <p:nvPicPr>
          <p:cNvPr id="5" name="Picture 5">
            <a:extLst>
              <a:ext uri="{FF2B5EF4-FFF2-40B4-BE49-F238E27FC236}">
                <a16:creationId xmlns:a16="http://schemas.microsoft.com/office/drawing/2014/main" id="{D0843599-789B-23F5-4052-C7E9521C19B9}"/>
              </a:ext>
            </a:extLst>
          </p:cNvPr>
          <p:cNvPicPr>
            <a:picLocks noChangeAspect="1"/>
          </p:cNvPicPr>
          <p:nvPr/>
        </p:nvPicPr>
        <p:blipFill>
          <a:blip r:embed="rId4"/>
          <a:stretch>
            <a:fillRect/>
          </a:stretch>
        </p:blipFill>
        <p:spPr>
          <a:xfrm>
            <a:off x="8924222" y="801241"/>
            <a:ext cx="2263828" cy="4642338"/>
          </a:xfrm>
          <a:prstGeom prst="rect">
            <a:avLst/>
          </a:prstGeom>
        </p:spPr>
      </p:pic>
    </p:spTree>
    <p:extLst>
      <p:ext uri="{BB962C8B-B14F-4D97-AF65-F5344CB8AC3E}">
        <p14:creationId xmlns:p14="http://schemas.microsoft.com/office/powerpoint/2010/main" val="434787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print 1 Demo">
            <a:hlinkClick r:id="" action="ppaction://media"/>
            <a:extLst>
              <a:ext uri="{FF2B5EF4-FFF2-40B4-BE49-F238E27FC236}">
                <a16:creationId xmlns:a16="http://schemas.microsoft.com/office/drawing/2014/main" id="{5D7F6250-D9E5-7605-6C54-0529482BC35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555056" y="669925"/>
            <a:ext cx="2722822" cy="4835964"/>
          </a:xfrm>
          <a:prstGeom prst="rect">
            <a:avLst/>
          </a:prstGeom>
        </p:spPr>
      </p:pic>
      <p:sp>
        <p:nvSpPr>
          <p:cNvPr id="3" name="TextBox 2">
            <a:extLst>
              <a:ext uri="{FF2B5EF4-FFF2-40B4-BE49-F238E27FC236}">
                <a16:creationId xmlns:a16="http://schemas.microsoft.com/office/drawing/2014/main" id="{2A6AD627-C2C0-5161-3FD1-AB696981C727}"/>
              </a:ext>
            </a:extLst>
          </p:cNvPr>
          <p:cNvSpPr txBox="1"/>
          <p:nvPr/>
        </p:nvSpPr>
        <p:spPr>
          <a:xfrm>
            <a:off x="1611923" y="5557804"/>
            <a:ext cx="8968153"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dirty="0">
                <a:solidFill>
                  <a:srgbClr val="178CD5"/>
                </a:solidFill>
              </a:rPr>
              <a:t>Sprint 1: Increased received power from 1.3 </a:t>
            </a:r>
            <a:r>
              <a:rPr lang="en-US" sz="2000" dirty="0" err="1">
                <a:solidFill>
                  <a:srgbClr val="178CD5"/>
                </a:solidFill>
              </a:rPr>
              <a:t>mW</a:t>
            </a:r>
            <a:r>
              <a:rPr lang="en-US" sz="2000" dirty="0">
                <a:solidFill>
                  <a:srgbClr val="178CD5"/>
                </a:solidFill>
              </a:rPr>
              <a:t> to almost 4 </a:t>
            </a:r>
            <a:r>
              <a:rPr lang="en-US" sz="2000" dirty="0" err="1">
                <a:solidFill>
                  <a:srgbClr val="178CD5"/>
                </a:solidFill>
              </a:rPr>
              <a:t>mW</a:t>
            </a:r>
            <a:r>
              <a:rPr lang="en-US" sz="2000" dirty="0">
                <a:solidFill>
                  <a:srgbClr val="178CD5"/>
                </a:solidFill>
              </a:rPr>
              <a:t>.</a:t>
            </a:r>
          </a:p>
        </p:txBody>
      </p:sp>
    </p:spTree>
    <p:extLst>
      <p:ext uri="{BB962C8B-B14F-4D97-AF65-F5344CB8AC3E}">
        <p14:creationId xmlns:p14="http://schemas.microsoft.com/office/powerpoint/2010/main" val="4106202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ArchVTI">
  <a:themeElements>
    <a:clrScheme name="AnalogousFromRegularSeed_2SEEDS">
      <a:dk1>
        <a:srgbClr val="000000"/>
      </a:dk1>
      <a:lt1>
        <a:srgbClr val="FFFFFF"/>
      </a:lt1>
      <a:dk2>
        <a:srgbClr val="243441"/>
      </a:dk2>
      <a:lt2>
        <a:srgbClr val="E2E8E7"/>
      </a:lt2>
      <a:accent1>
        <a:srgbClr val="D51730"/>
      </a:accent1>
      <a:accent2>
        <a:srgbClr val="E72991"/>
      </a:accent2>
      <a:accent3>
        <a:srgbClr val="E75F29"/>
      </a:accent3>
      <a:accent4>
        <a:srgbClr val="14B96F"/>
      </a:accent4>
      <a:accent5>
        <a:srgbClr val="20B6B1"/>
      </a:accent5>
      <a:accent6>
        <a:srgbClr val="178CD5"/>
      </a:accent6>
      <a:hlink>
        <a:srgbClr val="309285"/>
      </a:hlink>
      <a:folHlink>
        <a:srgbClr val="7F7F7F"/>
      </a:folHlink>
    </a:clrScheme>
    <a:fontScheme name="Custom 16">
      <a:majorFont>
        <a:latin typeface="Footlight MT Ligh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VTI" id="{23FE938F-4DF0-4C94-8546-C2AC6D26660D}" vid="{62E62DA1-385F-4EE3-8841-58A87FAE20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807</Words>
  <Application>Microsoft Office PowerPoint</Application>
  <PresentationFormat>Widescreen</PresentationFormat>
  <Paragraphs>61</Paragraphs>
  <Slides>10</Slides>
  <Notes>5</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Arial,Sans-Serif</vt:lpstr>
      <vt:lpstr>Avenir Next LT Pro</vt:lpstr>
      <vt:lpstr>Calibri</vt:lpstr>
      <vt:lpstr>Comic Sans MS</vt:lpstr>
      <vt:lpstr>Footlight MT Light</vt:lpstr>
      <vt:lpstr>ArchVTI</vt:lpstr>
      <vt:lpstr>Low-Cost Optical Communications System</vt:lpstr>
      <vt:lpstr>Introduction</vt:lpstr>
      <vt:lpstr>Design Considerations</vt:lpstr>
      <vt:lpstr>System Architecture</vt:lpstr>
      <vt:lpstr>Sub-System Design</vt:lpstr>
      <vt:lpstr>Lessons Learned</vt:lpstr>
      <vt:lpstr>Project Timeline</vt:lpstr>
      <vt:lpstr>PowerPoint Presentation</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Cameron Martinez</dc:creator>
  <cp:lastModifiedBy>Cameron Mister</cp:lastModifiedBy>
  <cp:revision>8</cp:revision>
  <dcterms:created xsi:type="dcterms:W3CDTF">2022-10-13T00:12:23Z</dcterms:created>
  <dcterms:modified xsi:type="dcterms:W3CDTF">2022-10-25T19:13:37Z</dcterms:modified>
</cp:coreProperties>
</file>

<file path=docProps/thumbnail.jpeg>
</file>